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60" r:id="rId4"/>
    <p:sldId id="269" r:id="rId5"/>
    <p:sldId id="262" r:id="rId6"/>
    <p:sldId id="263" r:id="rId7"/>
    <p:sldId id="270" r:id="rId8"/>
    <p:sldId id="327" r:id="rId9"/>
    <p:sldId id="328" r:id="rId10"/>
    <p:sldId id="329" r:id="rId11"/>
    <p:sldId id="274" r:id="rId12"/>
    <p:sldId id="278" r:id="rId13"/>
    <p:sldId id="279" r:id="rId14"/>
    <p:sldId id="280" r:id="rId15"/>
    <p:sldId id="282" r:id="rId16"/>
    <p:sldId id="283" r:id="rId17"/>
    <p:sldId id="284" r:id="rId18"/>
    <p:sldId id="287" r:id="rId19"/>
    <p:sldId id="289" r:id="rId20"/>
    <p:sldId id="290" r:id="rId21"/>
    <p:sldId id="331" r:id="rId22"/>
    <p:sldId id="333" r:id="rId23"/>
    <p:sldId id="334" r:id="rId24"/>
    <p:sldId id="335" r:id="rId25"/>
    <p:sldId id="336" r:id="rId26"/>
    <p:sldId id="337" r:id="rId27"/>
    <p:sldId id="338" r:id="rId28"/>
    <p:sldId id="332" r:id="rId29"/>
    <p:sldId id="340" r:id="rId30"/>
    <p:sldId id="330" r:id="rId31"/>
    <p:sldId id="292" r:id="rId32"/>
    <p:sldId id="293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8" r:id="rId43"/>
    <p:sldId id="309" r:id="rId44"/>
    <p:sldId id="310" r:id="rId45"/>
    <p:sldId id="311" r:id="rId46"/>
    <p:sldId id="341" r:id="rId47"/>
    <p:sldId id="312" r:id="rId48"/>
    <p:sldId id="313" r:id="rId49"/>
    <p:sldId id="314" r:id="rId50"/>
    <p:sldId id="315" r:id="rId51"/>
    <p:sldId id="316" r:id="rId52"/>
    <p:sldId id="321" r:id="rId53"/>
    <p:sldId id="322" r:id="rId54"/>
    <p:sldId id="323" r:id="rId55"/>
    <p:sldId id="324" r:id="rId56"/>
    <p:sldId id="325" r:id="rId57"/>
    <p:sldId id="32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F38CE-6212-40FF-AFEA-1AB8361D2B54}" v="7" dt="2023-12-05T17:25:04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40" autoAdjust="0"/>
  </p:normalViewPr>
  <p:slideViewPr>
    <p:cSldViewPr snapToGrid="0">
      <p:cViewPr varScale="1">
        <p:scale>
          <a:sx n="88" d="100"/>
          <a:sy n="88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era Santhosh Kumar Narapareddy" userId="2ce120d0-a514-427e-8be7-eb7cb8c20922" providerId="ADAL" clId="{2EEF38CE-6212-40FF-AFEA-1AB8361D2B54}"/>
    <pc:docChg chg="undo custSel addSld delSld modSld modMainMaster">
      <pc:chgData name="Veera Santhosh Kumar Narapareddy" userId="2ce120d0-a514-427e-8be7-eb7cb8c20922" providerId="ADAL" clId="{2EEF38CE-6212-40FF-AFEA-1AB8361D2B54}" dt="2023-12-05T17:26:37.418" v="253" actId="1036"/>
      <pc:docMkLst>
        <pc:docMk/>
      </pc:docMkLst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83232016" sldId="25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141097400" sldId="25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2801782" sldId="26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62838652" sldId="26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63964002" sldId="26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87420147" sldId="26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89026857" sldId="27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17194" sldId="274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39108321" sldId="278"/>
        </pc:sldMkLst>
        <pc:spChg chg="mod">
          <ac:chgData name="Veera Santhosh Kumar Narapareddy" userId="2ce120d0-a514-427e-8be7-eb7cb8c20922" providerId="ADAL" clId="{2EEF38CE-6212-40FF-AFEA-1AB8361D2B54}" dt="2023-12-05T16:25:59.993" v="21" actId="14"/>
          <ac:spMkLst>
            <pc:docMk/>
            <pc:sldMk cId="539108321" sldId="278"/>
            <ac:spMk id="3" creationId="{216BC19F-3E90-E681-75E2-AE2A2D63ECD8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123004942" sldId="279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76923281" sldId="280"/>
        </pc:sldMkLst>
        <pc:spChg chg="mod">
          <ac:chgData name="Veera Santhosh Kumar Narapareddy" userId="2ce120d0-a514-427e-8be7-eb7cb8c20922" providerId="ADAL" clId="{2EEF38CE-6212-40FF-AFEA-1AB8361D2B54}" dt="2023-12-05T16:16:03.719" v="5" actId="20577"/>
          <ac:spMkLst>
            <pc:docMk/>
            <pc:sldMk cId="1376923281" sldId="280"/>
            <ac:spMk id="3" creationId="{167FC33B-6D92-7CB1-801C-7655D2DEC51A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913241465" sldId="28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540646873" sldId="28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062500148" sldId="28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60190351" sldId="28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08428538" sldId="28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48839494" sldId="29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84601959" sldId="29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667353539" sldId="29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756888372" sldId="296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99166824" sldId="29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981017867" sldId="298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713457460" sldId="29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94217903" sldId="30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97991011" sldId="30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56420258" sldId="30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61438234" sldId="303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26:37.418" v="253" actId="1036"/>
        <pc:sldMkLst>
          <pc:docMk/>
          <pc:sldMk cId="279007914" sldId="305"/>
        </pc:sldMkLst>
        <pc:picChg chg="mod">
          <ac:chgData name="Veera Santhosh Kumar Narapareddy" userId="2ce120d0-a514-427e-8be7-eb7cb8c20922" providerId="ADAL" clId="{2EEF38CE-6212-40FF-AFEA-1AB8361D2B54}" dt="2023-12-05T17:26:37.418" v="253" actId="1036"/>
          <ac:picMkLst>
            <pc:docMk/>
            <pc:sldMk cId="279007914" sldId="305"/>
            <ac:picMk id="4" creationId="{565A9A27-DC99-D2DA-20EE-D2E366B274C8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21417152" sldId="308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1:06.848" v="181" actId="20577"/>
        <pc:sldMkLst>
          <pc:docMk/>
          <pc:sldMk cId="949197537" sldId="309"/>
        </pc:sldMkLst>
        <pc:spChg chg="mod">
          <ac:chgData name="Veera Santhosh Kumar Narapareddy" userId="2ce120d0-a514-427e-8be7-eb7cb8c20922" providerId="ADAL" clId="{2EEF38CE-6212-40FF-AFEA-1AB8361D2B54}" dt="2023-12-05T17:11:06.848" v="181" actId="20577"/>
          <ac:spMkLst>
            <pc:docMk/>
            <pc:sldMk cId="949197537" sldId="309"/>
            <ac:spMk id="5" creationId="{BB2F28C2-A4C7-D566-B9A1-2D5CC1D1A360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83862677" sldId="310"/>
        </pc:sldMkLst>
      </pc:sldChg>
      <pc:sldChg chg="addSp delSp modSp mod modTransition">
        <pc:chgData name="Veera Santhosh Kumar Narapareddy" userId="2ce120d0-a514-427e-8be7-eb7cb8c20922" providerId="ADAL" clId="{2EEF38CE-6212-40FF-AFEA-1AB8361D2B54}" dt="2023-12-05T17:25:46.185" v="251" actId="1076"/>
        <pc:sldMkLst>
          <pc:docMk/>
          <pc:sldMk cId="2176643214" sldId="311"/>
        </pc:sldMkLst>
        <pc:spChg chg="add mod">
          <ac:chgData name="Veera Santhosh Kumar Narapareddy" userId="2ce120d0-a514-427e-8be7-eb7cb8c20922" providerId="ADAL" clId="{2EEF38CE-6212-40FF-AFEA-1AB8361D2B54}" dt="2023-12-05T17:25:42.824" v="250" actId="1076"/>
          <ac:spMkLst>
            <pc:docMk/>
            <pc:sldMk cId="2176643214" sldId="311"/>
            <ac:spMk id="3" creationId="{E22133DD-E50B-3121-0CEA-DDF32D382224}"/>
          </ac:spMkLst>
        </pc:spChg>
        <pc:spChg chg="del">
          <ac:chgData name="Veera Santhosh Kumar Narapareddy" userId="2ce120d0-a514-427e-8be7-eb7cb8c20922" providerId="ADAL" clId="{2EEF38CE-6212-40FF-AFEA-1AB8361D2B54}" dt="2023-12-05T17:25:32.135" v="235" actId="478"/>
          <ac:spMkLst>
            <pc:docMk/>
            <pc:sldMk cId="2176643214" sldId="311"/>
            <ac:spMk id="5" creationId="{BB2F28C2-A4C7-D566-B9A1-2D5CC1D1A360}"/>
          </ac:spMkLst>
        </pc:spChg>
        <pc:spChg chg="del">
          <ac:chgData name="Veera Santhosh Kumar Narapareddy" userId="2ce120d0-a514-427e-8be7-eb7cb8c20922" providerId="ADAL" clId="{2EEF38CE-6212-40FF-AFEA-1AB8361D2B54}" dt="2023-12-05T17:24:55.813" v="199" actId="478"/>
          <ac:spMkLst>
            <pc:docMk/>
            <pc:sldMk cId="2176643214" sldId="311"/>
            <ac:spMk id="8" creationId="{7D1FFA80-C632-3C75-87F9-7BD5DC654692}"/>
          </ac:spMkLst>
        </pc:spChg>
        <pc:picChg chg="mod">
          <ac:chgData name="Veera Santhosh Kumar Narapareddy" userId="2ce120d0-a514-427e-8be7-eb7cb8c20922" providerId="ADAL" clId="{2EEF38CE-6212-40FF-AFEA-1AB8361D2B54}" dt="2023-12-05T17:25:46.185" v="251" actId="1076"/>
          <ac:picMkLst>
            <pc:docMk/>
            <pc:sldMk cId="2176643214" sldId="311"/>
            <ac:picMk id="10" creationId="{91922745-D58B-322D-D010-6E123C8BFD1E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699008944" sldId="31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0879137" sldId="31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26412202" sldId="31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021514959" sldId="31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68669805" sldId="31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46617849" sldId="32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56453104" sldId="32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24566795" sldId="32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372584553" sldId="32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15902136" sldId="325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0:15.173" v="166" actId="115"/>
        <pc:sldMkLst>
          <pc:docMk/>
          <pc:sldMk cId="434579861" sldId="326"/>
        </pc:sldMkLst>
        <pc:spChg chg="mod">
          <ac:chgData name="Veera Santhosh Kumar Narapareddy" userId="2ce120d0-a514-427e-8be7-eb7cb8c20922" providerId="ADAL" clId="{2EEF38CE-6212-40FF-AFEA-1AB8361D2B54}" dt="2023-12-05T17:10:15.173" v="166" actId="115"/>
          <ac:spMkLst>
            <pc:docMk/>
            <pc:sldMk cId="434579861" sldId="326"/>
            <ac:spMk id="2" creationId="{726CB16E-55A7-BDAD-94AE-C45F13BD3D89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479499976" sldId="32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40696208" sldId="328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464574754" sldId="32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278593615" sldId="33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550922143" sldId="331"/>
        </pc:sldMkLst>
      </pc:sldChg>
      <pc:sldChg chg="addSp delSp modSp mod modTransition">
        <pc:chgData name="Veera Santhosh Kumar Narapareddy" userId="2ce120d0-a514-427e-8be7-eb7cb8c20922" providerId="ADAL" clId="{2EEF38CE-6212-40FF-AFEA-1AB8361D2B54}" dt="2023-12-05T17:20:14.529" v="184" actId="1440"/>
        <pc:sldMkLst>
          <pc:docMk/>
          <pc:sldMk cId="1728346916" sldId="332"/>
        </pc:sldMkLst>
        <pc:picChg chg="add mod">
          <ac:chgData name="Veera Santhosh Kumar Narapareddy" userId="2ce120d0-a514-427e-8be7-eb7cb8c20922" providerId="ADAL" clId="{2EEF38CE-6212-40FF-AFEA-1AB8361D2B54}" dt="2023-12-05T17:20:14.529" v="184" actId="1440"/>
          <ac:picMkLst>
            <pc:docMk/>
            <pc:sldMk cId="1728346916" sldId="332"/>
            <ac:picMk id="4" creationId="{9C77C68D-1249-D4AD-A500-5AB4569181B1}"/>
          </ac:picMkLst>
        </pc:picChg>
        <pc:picChg chg="del">
          <ac:chgData name="Veera Santhosh Kumar Narapareddy" userId="2ce120d0-a514-427e-8be7-eb7cb8c20922" providerId="ADAL" clId="{2EEF38CE-6212-40FF-AFEA-1AB8361D2B54}" dt="2023-12-05T17:20:12.146" v="182" actId="478"/>
          <ac:picMkLst>
            <pc:docMk/>
            <pc:sldMk cId="1728346916" sldId="332"/>
            <ac:picMk id="5" creationId="{D6CEFE5E-85A2-EC38-B0C2-A14C30CABDFD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006229925" sldId="33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22121205" sldId="33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1423847" sldId="33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3821630" sldId="33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06751153" sldId="33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7627824" sldId="338"/>
        </pc:sldMkLst>
      </pc:sldChg>
      <pc:sldChg chg="delSp del mod modTransition">
        <pc:chgData name="Veera Santhosh Kumar Narapareddy" userId="2ce120d0-a514-427e-8be7-eb7cb8c20922" providerId="ADAL" clId="{2EEF38CE-6212-40FF-AFEA-1AB8361D2B54}" dt="2023-12-05T17:20:56.801" v="195" actId="47"/>
        <pc:sldMkLst>
          <pc:docMk/>
          <pc:sldMk cId="4101683847" sldId="339"/>
        </pc:sldMkLst>
        <pc:picChg chg="del">
          <ac:chgData name="Veera Santhosh Kumar Narapareddy" userId="2ce120d0-a514-427e-8be7-eb7cb8c20922" providerId="ADAL" clId="{2EEF38CE-6212-40FF-AFEA-1AB8361D2B54}" dt="2023-12-05T17:20:37.928" v="189" actId="21"/>
          <ac:picMkLst>
            <pc:docMk/>
            <pc:sldMk cId="4101683847" sldId="339"/>
            <ac:picMk id="4" creationId="{CB9D5927-CE56-95F5-C280-CDA683432E88}"/>
          </ac:picMkLst>
        </pc:picChg>
        <pc:picChg chg="del">
          <ac:chgData name="Veera Santhosh Kumar Narapareddy" userId="2ce120d0-a514-427e-8be7-eb7cb8c20922" providerId="ADAL" clId="{2EEF38CE-6212-40FF-AFEA-1AB8361D2B54}" dt="2023-12-05T17:20:18.593" v="185" actId="478"/>
          <ac:picMkLst>
            <pc:docMk/>
            <pc:sldMk cId="4101683847" sldId="339"/>
            <ac:picMk id="5" creationId="{D6CEFE5E-85A2-EC38-B0C2-A14C30CABDFD}"/>
          </ac:picMkLst>
        </pc:picChg>
      </pc:sldChg>
      <pc:sldChg chg="addSp modSp add mod">
        <pc:chgData name="Veera Santhosh Kumar Narapareddy" userId="2ce120d0-a514-427e-8be7-eb7cb8c20922" providerId="ADAL" clId="{2EEF38CE-6212-40FF-AFEA-1AB8361D2B54}" dt="2023-12-05T17:20:53.655" v="194" actId="1440"/>
        <pc:sldMkLst>
          <pc:docMk/>
          <pc:sldMk cId="601737888" sldId="340"/>
        </pc:sldMkLst>
        <pc:picChg chg="add mod">
          <ac:chgData name="Veera Santhosh Kumar Narapareddy" userId="2ce120d0-a514-427e-8be7-eb7cb8c20922" providerId="ADAL" clId="{2EEF38CE-6212-40FF-AFEA-1AB8361D2B54}" dt="2023-12-05T17:20:53.655" v="194" actId="1440"/>
          <ac:picMkLst>
            <pc:docMk/>
            <pc:sldMk cId="601737888" sldId="340"/>
            <ac:picMk id="3" creationId="{73A28694-039E-971E-B527-ED53038F1A13}"/>
          </ac:picMkLst>
        </pc:picChg>
        <pc:picChg chg="mod">
          <ac:chgData name="Veera Santhosh Kumar Narapareddy" userId="2ce120d0-a514-427e-8be7-eb7cb8c20922" providerId="ADAL" clId="{2EEF38CE-6212-40FF-AFEA-1AB8361D2B54}" dt="2023-12-05T17:20:45.686" v="192" actId="1076"/>
          <ac:picMkLst>
            <pc:docMk/>
            <pc:sldMk cId="601737888" sldId="340"/>
            <ac:picMk id="4" creationId="{9C77C68D-1249-D4AD-A500-5AB4569181B1}"/>
          </ac:picMkLst>
        </pc:picChg>
      </pc:sldChg>
      <pc:sldChg chg="add">
        <pc:chgData name="Veera Santhosh Kumar Narapareddy" userId="2ce120d0-a514-427e-8be7-eb7cb8c20922" providerId="ADAL" clId="{2EEF38CE-6212-40FF-AFEA-1AB8361D2B54}" dt="2023-12-05T17:24:37.404" v="196" actId="2890"/>
        <pc:sldMkLst>
          <pc:docMk/>
          <pc:sldMk cId="516011607" sldId="341"/>
        </pc:sldMkLst>
      </pc:sldChg>
      <pc:sldMasterChg chg="modTransition modSldLayout">
        <pc:chgData name="Veera Santhosh Kumar Narapareddy" userId="2ce120d0-a514-427e-8be7-eb7cb8c20922" providerId="ADAL" clId="{2EEF38CE-6212-40FF-AFEA-1AB8361D2B54}" dt="2023-12-05T16:38:48.839" v="165"/>
        <pc:sldMasterMkLst>
          <pc:docMk/>
          <pc:sldMasterMk cId="3037749684" sldId="2147483648"/>
        </pc:sldMasterMkLst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184047911" sldId="2147483649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015941228" sldId="2147483650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97409763" sldId="2147483651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57058846" sldId="2147483652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908180057" sldId="2147483653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896126521" sldId="2147483654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594635063" sldId="2147483655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886055815" sldId="2147483656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6483892" sldId="2147483657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133997835" sldId="2147483658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43339749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97FF-E9B2-4AF5-A70C-88909D33F8C0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05581-67F5-4546-A2A2-ADAC998BB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Intro – Overlook about fundamental economic drivers and lack of financial data literacy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5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34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6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24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1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5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345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8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995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8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43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62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79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306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87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07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708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69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42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717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2000 Dot Com Bubble</a:t>
            </a:r>
          </a:p>
          <a:p>
            <a:r>
              <a:rPr lang="en-IN" dirty="0"/>
              <a:t>2007-2008 – Financial crisis and housing </a:t>
            </a:r>
            <a:r>
              <a:rPr lang="en-IN"/>
              <a:t>market bubble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274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Alternative to equity as diversification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95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06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2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91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826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42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846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1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913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42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615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427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110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122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3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213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605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71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77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090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3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55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82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7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4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0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28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E758-BB83-18E0-F873-E8E7C2A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DC547-E13F-742F-B465-0F51D8A88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BFE9-C9EB-09DC-A291-431B146C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FA4C8-B4A4-1CAA-EAD2-55A6F838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9FFB-B0A0-FA58-A7E7-82EFEFAD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4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5416-1ACA-9A1A-5E07-6B8128FD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1657-3BEE-58B3-05F0-06DA4243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2454F-2234-C7BA-F940-3BC02545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D1D52-25DA-88D3-3898-3796282A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A111-8D4F-8D77-D869-A8BE72FB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997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D76B1-761B-C3F6-1EB6-D68ED19C6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60AAD-9546-1B59-7792-692999213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2089-1400-BA3C-B227-771D6AF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106B-FB90-4BA7-EEA8-3550C66C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D48E-4E4F-B2F6-8519-672A5F2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9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C0B6-2106-3E3A-BB0A-33CE0B63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6FA0-3986-ABA2-51CF-2DDA497D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9D1FF-98A8-D261-5F1F-6B3B3BB7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4724-5D3A-D7BC-AC59-7FC40F60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FA71E-0149-6D65-B8DC-A346369E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94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B923-B903-7D8C-C76F-28465CF9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E7F94-8DF8-5974-30BD-850A97CF5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5684-771F-8C3D-7E61-C8798759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FF3-D279-F25A-7C07-5855C28A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34AD-6996-A9DB-F7C0-52A2A9B2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409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C9D9-9E15-49BB-095D-12ACD90C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1C59-85A6-7EE4-E5FD-A36B5D380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6E755-D920-B7C3-3AFB-3AA9D5303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D3BA1-3246-8B64-9F79-C7DDEA19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05C33-6C7A-CBF3-D5B8-CDE5948F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2724-82FE-2BFC-DAC8-7B38E93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5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C009-51F5-A847-F622-CD841720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E4D3-6E8C-55E1-E768-486A87EFE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84C90-2ADF-1BCE-087A-601068A4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DF84B-FA9A-9227-E344-521C9754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4754F-737D-9BFC-EDF6-B49E6927E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54785-2C7D-1093-52BE-AB13E0BC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A6CF2-E2A3-53E0-7EAA-173C095C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7CE93-F16B-F581-D355-936CF028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8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611-4535-BA9A-F31B-96EDB0DE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5F555-4C5D-2BC3-F6C0-C3DEDAB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28709-4DED-C2AA-4815-247B5616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FA1D7-06A2-281F-8A4A-298CBE67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2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50587-4C53-CBA5-1209-4268E7A5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7BD1F-8719-E879-4068-8856A8D9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E3DF-BF30-3568-A190-F1DFECDF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63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75D-7D50-89F8-5991-08B857CE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51E23-FDD4-6C97-6065-561D8161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9B06-47D3-B733-7532-B766FCBE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9D263-6BE3-234B-1CBC-7614920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418E7-9E14-CCC1-22BE-83403E0B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30215-68C7-D982-B66A-9FD9DFF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5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18DD-B67D-BD5C-8081-EDCFE0D1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D58AE-1E8A-0E94-5B67-1623D680E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76D0B-74A9-976A-8B84-652B968ED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BE1E-C356-7DC9-5771-031064C0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2F142-4731-D0B7-76EA-AD2EAED7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AFEE4-B275-8C2E-DBB2-67FF3665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A5DAC-8B13-866D-6F2D-07D74AF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805C-1BE5-BA9E-EE48-0588BC2A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59D-2FED-676C-A015-6531548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EFE2C-7850-B718-2964-732290F8C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EE8D-3A80-7C8C-B0F2-D99D76653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7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360" y="1356360"/>
            <a:ext cx="4145280" cy="4145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3232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3094B-0F81-98E4-C7DD-8633512AADDA}"/>
              </a:ext>
            </a:extLst>
          </p:cNvPr>
          <p:cNvSpPr txBox="1"/>
          <p:nvPr/>
        </p:nvSpPr>
        <p:spPr>
          <a:xfrm>
            <a:off x="199260" y="5021978"/>
            <a:ext cx="1179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We also aim to create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financial data awareness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 and their sources.</a:t>
            </a:r>
          </a:p>
        </p:txBody>
      </p:sp>
    </p:spTree>
    <p:extLst>
      <p:ext uri="{BB962C8B-B14F-4D97-AF65-F5344CB8AC3E}">
        <p14:creationId xmlns:p14="http://schemas.microsoft.com/office/powerpoint/2010/main" val="2464574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544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32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BC19F-3E90-E681-75E2-AE2A2D63ECD8}"/>
              </a:ext>
            </a:extLst>
          </p:cNvPr>
          <p:cNvSpPr txBox="1"/>
          <p:nvPr/>
        </p:nvSpPr>
        <p:spPr>
          <a:xfrm>
            <a:off x="398526" y="1870348"/>
            <a:ext cx="117934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Absolute Trends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lvl="1"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Key/Significant Events Analysis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Correlation between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9108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2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04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607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12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FC33B-6D92-7CB1-801C-7655D2DEC51A}"/>
              </a:ext>
            </a:extLst>
          </p:cNvPr>
          <p:cNvSpPr txBox="1"/>
          <p:nvPr/>
        </p:nvSpPr>
        <p:spPr>
          <a:xfrm>
            <a:off x="398526" y="2300542"/>
            <a:ext cx="117934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Correlation between Highly Correlated pairs from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lvl="1"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Sectorial Analysis for S&amp;P 500 – Major US indices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Time Series forecasting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Sentiment Analysis of stock news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7692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241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56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266545" y="1582045"/>
            <a:ext cx="3456560" cy="345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324603" y="1582045"/>
            <a:ext cx="3456560" cy="34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0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52918" y="336957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175367" y="336365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90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97836" y="83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0745" y="164978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62" y="3429000"/>
            <a:ext cx="2130280" cy="2130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863" y="3418292"/>
            <a:ext cx="2130280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509" y="3429000"/>
            <a:ext cx="2149716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23735" y="209473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204550" y="208881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B889F-17A1-C116-5ACC-202BCA6B2CC3}"/>
              </a:ext>
            </a:extLst>
          </p:cNvPr>
          <p:cNvSpPr txBox="1">
            <a:spLocks/>
          </p:cNvSpPr>
          <p:nvPr/>
        </p:nvSpPr>
        <p:spPr>
          <a:xfrm>
            <a:off x="340495" y="5464163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Jupyter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Notebook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686B49-00B4-A99B-BB5E-30FB6F009300}"/>
              </a:ext>
            </a:extLst>
          </p:cNvPr>
          <p:cNvSpPr txBox="1">
            <a:spLocks/>
          </p:cNvSpPr>
          <p:nvPr/>
        </p:nvSpPr>
        <p:spPr>
          <a:xfrm>
            <a:off x="3945106" y="5498986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MS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Excel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F79C92-54FD-DB48-1A5D-7BEDF38BE8F9}"/>
              </a:ext>
            </a:extLst>
          </p:cNvPr>
          <p:cNvSpPr txBox="1">
            <a:spLocks/>
          </p:cNvSpPr>
          <p:nvPr/>
        </p:nvSpPr>
        <p:spPr>
          <a:xfrm>
            <a:off x="7656557" y="5496725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Tableau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28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0818"/>
            <a:ext cx="3669792" cy="3669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B6B6D-ABC7-3501-2321-A63C413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4206874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Financial Markets 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Vs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 Macro-Economic Indicators of USA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EC1E6-1952-F097-5E4D-88D4CAC81DA7}"/>
              </a:ext>
            </a:extLst>
          </p:cNvPr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Capstone Project 1 – Group 9</a:t>
            </a: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097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40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4" y="2029968"/>
            <a:ext cx="7303168" cy="27980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0922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13" y="2834640"/>
            <a:ext cx="5546574" cy="27307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622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1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619" y="3108403"/>
            <a:ext cx="5772457" cy="2841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42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382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343" y="3232515"/>
            <a:ext cx="6825429" cy="3228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675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761" y="3950208"/>
            <a:ext cx="3990192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762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485900"/>
            <a:ext cx="10086975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2834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78063"/>
            <a:ext cx="5644896" cy="21748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28694-039E-971E-B527-ED53038F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561" y="3264253"/>
            <a:ext cx="7986878" cy="33479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173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2791258" y="2665143"/>
            <a:ext cx="6609483" cy="107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4282801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DASHBOARDS</a:t>
            </a:r>
            <a:endParaRPr lang="en-IN" sz="40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93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0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74385" y="-322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223906" y="633721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06872-9C20-F638-3E5C-9D0731E5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4" y="1131069"/>
            <a:ext cx="10719382" cy="561999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6735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</p:spTree>
    <p:extLst>
      <p:ext uri="{BB962C8B-B14F-4D97-AF65-F5344CB8AC3E}">
        <p14:creationId xmlns:p14="http://schemas.microsoft.com/office/powerpoint/2010/main" val="275688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53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648945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F0151-2B72-A836-8C9B-17FF8703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5" y="1202050"/>
            <a:ext cx="10787970" cy="565595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9166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981017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6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794419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03F2-45BE-F5D7-9606-6612E282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0" y="1281650"/>
            <a:ext cx="10566380" cy="5539774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345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</p:spTree>
    <p:extLst>
      <p:ext uri="{BB962C8B-B14F-4D97-AF65-F5344CB8AC3E}">
        <p14:creationId xmlns:p14="http://schemas.microsoft.com/office/powerpoint/2010/main" val="209421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35476" y="-1945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146087" y="761678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FEB5-FB58-4CD3-0D28-D987AC77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5" y="1408176"/>
            <a:ext cx="10394810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35642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4334787" y="813973"/>
            <a:ext cx="3522425" cy="571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  <p:sp>
        <p:nvSpPr>
          <p:cNvPr id="7" name="Google Shape;564;p45">
            <a:extLst>
              <a:ext uri="{FF2B5EF4-FFF2-40B4-BE49-F238E27FC236}">
                <a16:creationId xmlns:a16="http://schemas.microsoft.com/office/drawing/2014/main" id="{4105B19B-3E0E-D4DE-B67E-DAEF3B6AF33D}"/>
              </a:ext>
            </a:extLst>
          </p:cNvPr>
          <p:cNvSpPr txBox="1"/>
          <p:nvPr/>
        </p:nvSpPr>
        <p:spPr>
          <a:xfrm>
            <a:off x="2897748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Rituraj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Borah </a:t>
            </a:r>
            <a:b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</a:b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8" name="Google Shape;566;p45">
            <a:extLst>
              <a:ext uri="{FF2B5EF4-FFF2-40B4-BE49-F238E27FC236}">
                <a16:creationId xmlns:a16="http://schemas.microsoft.com/office/drawing/2014/main" id="{26618B81-F478-009A-8010-403CBC3F7613}"/>
              </a:ext>
            </a:extLst>
          </p:cNvPr>
          <p:cNvSpPr txBox="1"/>
          <p:nvPr/>
        </p:nvSpPr>
        <p:spPr>
          <a:xfrm>
            <a:off x="7558750" y="4367502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Bhavita 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Bhatt </a:t>
            </a:r>
          </a:p>
        </p:txBody>
      </p:sp>
      <p:sp>
        <p:nvSpPr>
          <p:cNvPr id="9" name="Google Shape;568;p45">
            <a:extLst>
              <a:ext uri="{FF2B5EF4-FFF2-40B4-BE49-F238E27FC236}">
                <a16:creationId xmlns:a16="http://schemas.microsoft.com/office/drawing/2014/main" id="{37F964D6-5BF5-D57C-8A82-1BCC2E349A40}"/>
              </a:ext>
            </a:extLst>
          </p:cNvPr>
          <p:cNvSpPr txBox="1"/>
          <p:nvPr/>
        </p:nvSpPr>
        <p:spPr>
          <a:xfrm>
            <a:off x="9893410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Sai Ganesh </a:t>
            </a:r>
          </a:p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Darisa</a:t>
            </a:r>
          </a:p>
        </p:txBody>
      </p:sp>
      <p:sp>
        <p:nvSpPr>
          <p:cNvPr id="10" name="Google Shape;564;p45">
            <a:extLst>
              <a:ext uri="{FF2B5EF4-FFF2-40B4-BE49-F238E27FC236}">
                <a16:creationId xmlns:a16="http://schemas.microsoft.com/office/drawing/2014/main" id="{5E2F47E0-1661-CF3A-36A7-7A8EAE2DEED0}"/>
              </a:ext>
            </a:extLst>
          </p:cNvPr>
          <p:cNvSpPr txBox="1"/>
          <p:nvPr/>
        </p:nvSpPr>
        <p:spPr>
          <a:xfrm>
            <a:off x="622418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Santhosh</a:t>
            </a:r>
          </a:p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 Narapareddy</a:t>
            </a:r>
            <a:endParaRPr lang="en-US" sz="2000" i="0" u="none" strike="noStrike" kern="1200" cap="none">
              <a:solidFill>
                <a:schemeClr val="bg1"/>
              </a:solidFill>
              <a:latin typeface="Rockwell Nova" panose="02060503020205020403" pitchFamily="18" charset="0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11" name="Google Shape;564;p45">
            <a:extLst>
              <a:ext uri="{FF2B5EF4-FFF2-40B4-BE49-F238E27FC236}">
                <a16:creationId xmlns:a16="http://schemas.microsoft.com/office/drawing/2014/main" id="{1883357D-2864-D3D6-3106-C9C85699F1A9}"/>
              </a:ext>
            </a:extLst>
          </p:cNvPr>
          <p:cNvSpPr txBox="1"/>
          <p:nvPr/>
        </p:nvSpPr>
        <p:spPr>
          <a:xfrm>
            <a:off x="5283420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Vidya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Biradar</a:t>
            </a:r>
          </a:p>
          <a:p>
            <a:pPr algn="ctr" defTabSz="1042416"/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pic>
        <p:nvPicPr>
          <p:cNvPr id="12" name="Picture 11" descr="A person wearing glasses and a grey jacket&#10;&#10;Description automatically generated">
            <a:extLst>
              <a:ext uri="{FF2B5EF4-FFF2-40B4-BE49-F238E27FC236}">
                <a16:creationId xmlns:a16="http://schemas.microsoft.com/office/drawing/2014/main" id="{50F3D17E-CB0D-7554-9D7E-2568AF837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17" y="2367589"/>
            <a:ext cx="1831920" cy="1821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FBFF025E-49B5-D18C-ACC9-9D7DE047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03" y="2388194"/>
            <a:ext cx="1761862" cy="1761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 descr="A person smiling in front of a city&#10;&#10;Description automatically generated">
            <a:extLst>
              <a:ext uri="{FF2B5EF4-FFF2-40B4-BE49-F238E27FC236}">
                <a16:creationId xmlns:a16="http://schemas.microsoft.com/office/drawing/2014/main" id="{C6C8ECD7-EF79-9AC8-14E9-5E98AC94F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31575" r="24452"/>
          <a:stretch/>
        </p:blipFill>
        <p:spPr>
          <a:xfrm>
            <a:off x="7692679" y="2367809"/>
            <a:ext cx="1681498" cy="18151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D429DF35-87A6-BEFA-7344-EA249C16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56" y="2351680"/>
            <a:ext cx="1714998" cy="1834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 descr="A person in a hat and blue shirt&#10;&#10;Description automatically generated">
            <a:extLst>
              <a:ext uri="{FF2B5EF4-FFF2-40B4-BE49-F238E27FC236}">
                <a16:creationId xmlns:a16="http://schemas.microsoft.com/office/drawing/2014/main" id="{96C8B4F1-39FB-5F22-7205-E5B9BDBA2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" y="2368296"/>
            <a:ext cx="1801660" cy="1801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87420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26" y="1556426"/>
            <a:ext cx="3745148" cy="3745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59522A-4965-E507-58C6-99AAB68FA36E}"/>
              </a:ext>
            </a:extLst>
          </p:cNvPr>
          <p:cNvSpPr txBox="1">
            <a:spLocks/>
          </p:cNvSpPr>
          <p:nvPr/>
        </p:nvSpPr>
        <p:spPr>
          <a:xfrm>
            <a:off x="2723277" y="155642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latin typeface="Rockwell Nova"/>
              </a:rPr>
              <a:t>C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E</a:t>
            </a:r>
          </a:p>
          <a:p>
            <a:pPr algn="ctr"/>
            <a:r>
              <a:rPr lang="en-IN" sz="2000">
                <a:latin typeface="Rockwell Nova"/>
              </a:rPr>
              <a:t>L</a:t>
            </a:r>
          </a:p>
          <a:p>
            <a:pPr algn="ctr"/>
            <a:r>
              <a:rPr lang="en-IN" sz="2000">
                <a:latin typeface="Rockwell Nova"/>
              </a:rPr>
              <a:t>A</a:t>
            </a:r>
          </a:p>
          <a:p>
            <a:pPr algn="ctr"/>
            <a:r>
              <a:rPr lang="en-IN" sz="2000">
                <a:latin typeface="Rockwell Nova"/>
              </a:rPr>
              <a:t>T</a:t>
            </a:r>
          </a:p>
          <a:p>
            <a:pPr algn="ctr"/>
            <a:r>
              <a:rPr lang="en-IN" sz="2000">
                <a:latin typeface="Rockwell Nova"/>
              </a:rPr>
              <a:t>I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N</a:t>
            </a:r>
            <a:br>
              <a:rPr lang="en-IN" sz="2000">
                <a:latin typeface="Rockwell Nova"/>
              </a:rPr>
            </a:br>
            <a:r>
              <a:rPr lang="en-IN" sz="2000">
                <a:latin typeface="Rockwell Nova"/>
              </a:rPr>
              <a:t> </a:t>
            </a:r>
          </a:p>
          <a:p>
            <a:pPr algn="ctr"/>
            <a:r>
              <a:rPr lang="en-IN" sz="2000">
                <a:latin typeface="Rockwell Nova"/>
              </a:rPr>
              <a:t>MATRIX</a:t>
            </a:r>
            <a:endParaRPr lang="en-IN" sz="140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38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3" y="893323"/>
            <a:ext cx="1472120" cy="1472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0" y="221888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2000">
                <a:solidFill>
                  <a:schemeClr val="bg1"/>
                </a:solidFill>
                <a:latin typeface="Rockwell Nova"/>
              </a:rPr>
            </a:br>
            <a:r>
              <a:rPr lang="en-IN" sz="20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MATRIX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52" y="1174771"/>
            <a:ext cx="4534260" cy="3770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F1D9A-71D1-C748-521C-F862EF43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064" y="3032078"/>
            <a:ext cx="4568434" cy="38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1" y="894945"/>
            <a:ext cx="1536971" cy="142996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421937" y="5979265"/>
            <a:ext cx="11562540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chemeClr val="bg1"/>
                </a:solidFill>
                <a:effectLst/>
                <a:latin typeface="Söhne"/>
              </a:rPr>
              <a:t>The Dow Jones, NASDAQ, and S&amp;P 500 are highly correlated, indicating similar market movement trends</a:t>
            </a:r>
            <a:endParaRPr lang="en-IN" sz="3600" b="1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17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0" y="2344946"/>
            <a:ext cx="1536971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206713" y="5979265"/>
            <a:ext cx="11992988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Bitcoin and Ethereum are strongly correlated with each other and relatively moderate with stock indices, suggesting a partial integration with traditional markets.</a:t>
            </a:r>
            <a:endParaRPr lang="en-IN" sz="6600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900791" y="3291214"/>
            <a:ext cx="2052537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619E50-2CCA-E5FB-6B82-EF7EB0620E14}"/>
              </a:ext>
            </a:extLst>
          </p:cNvPr>
          <p:cNvSpPr/>
          <p:nvPr/>
        </p:nvSpPr>
        <p:spPr>
          <a:xfrm>
            <a:off x="6473760" y="2352011"/>
            <a:ext cx="522050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99506" y="5593404"/>
            <a:ext cx="11992988" cy="10275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Gold has a lower correlation with </a:t>
            </a:r>
            <a:r>
              <a:rPr lang="en-US" sz="2000" b="1" dirty="0">
                <a:solidFill>
                  <a:srgbClr val="D1D5DB"/>
                </a:solidFill>
                <a:latin typeface="Söhne"/>
              </a:rPr>
              <a:t>stocks</a:t>
            </a: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 than bitcoin, hinting at its potential as a diversification asset</a:t>
            </a:r>
            <a:endParaRPr lang="en-IN" sz="19900" b="1" i="0" dirty="0">
              <a:solidFill>
                <a:schemeClr val="bg1"/>
              </a:solidFill>
              <a:effectLst/>
              <a:latin typeface="Rockwell Nova" panose="02060503020205020403" pitchFamily="18" charset="0"/>
            </a:endParaRP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Silver shows a high correlation with gold and varying lower correlations with other assets</a:t>
            </a:r>
            <a:endParaRPr lang="en-US" sz="96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871609" y="3787325"/>
            <a:ext cx="2091446" cy="94031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4D0F-27D2-E2EA-6B72-F5F6709E6B9C}"/>
              </a:ext>
            </a:extLst>
          </p:cNvPr>
          <p:cNvSpPr/>
          <p:nvPr/>
        </p:nvSpPr>
        <p:spPr>
          <a:xfrm>
            <a:off x="7480570" y="3787324"/>
            <a:ext cx="547992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7275B-3E2F-82E5-9D57-60B8CBED49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V="1">
            <a:off x="10590220" y="3902416"/>
            <a:ext cx="1502274" cy="12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2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8" y="3429000"/>
            <a:ext cx="1416504" cy="1186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133DD-E50B-3121-0CEA-DDF32D382224}"/>
              </a:ext>
            </a:extLst>
          </p:cNvPr>
          <p:cNvSpPr txBox="1"/>
          <p:nvPr/>
        </p:nvSpPr>
        <p:spPr>
          <a:xfrm>
            <a:off x="3777343" y="1788774"/>
            <a:ext cx="513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Macro-Economic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217664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965516" y="873477"/>
            <a:ext cx="2075364" cy="121329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Bank Interest Rates and Bond Rates are strongly positively correlated, indicating they often move in tandem.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On the other hand, they</a:t>
            </a: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 are negatively correlated with Consumer Price Index (CPI) and Gross Domestic Product (GDP), suggesting that as rates increase, there may be downward pressure on prices and economic output</a:t>
            </a:r>
            <a:endParaRPr lang="en-US" sz="344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160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5678748" y="2825496"/>
            <a:ext cx="685476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CPI and GDP are almost perfectly correlated, which may indicate that periods of economic growth are associated with increased inflation.</a:t>
            </a:r>
            <a:endParaRPr lang="en-US" sz="1234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99008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206564" y="3493325"/>
            <a:ext cx="2907468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Unemployment Rate shows a very weak correlation with all other variables, implying it doesn't move strongly in sync with interest rates, inflation, or GDP.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The unemployment rate's weak correlations imply it's influenced by diverse factors beyond economic indicators, such as technology, globalization, policies, and education.</a:t>
            </a:r>
            <a:endParaRPr lang="en-US" sz="4000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879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2641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283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679253" y="3597899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2151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6866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46617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155645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 dirty="0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 dirty="0">
                <a:solidFill>
                  <a:srgbClr val="D1D5DB"/>
                </a:solidFill>
                <a:latin typeface="Söhne"/>
              </a:rPr>
            </a:br>
            <a:r>
              <a:rPr lang="en-US" sz="1800" b="1" dirty="0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 dirty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26D5E-8E83-B192-CBC5-86602D62DC15}"/>
              </a:ext>
            </a:extLst>
          </p:cNvPr>
          <p:cNvSpPr txBox="1"/>
          <p:nvPr/>
        </p:nvSpPr>
        <p:spPr>
          <a:xfrm>
            <a:off x="5122218" y="4688817"/>
            <a:ext cx="2534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öhne"/>
              </a:rPr>
              <a:t>BUDGET</a:t>
            </a:r>
            <a:endParaRPr lang="en-IN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66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FUTURE WORK</a:t>
            </a:r>
            <a:endParaRPr lang="en-IN" sz="32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84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2049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solidFill>
                  <a:schemeClr val="accent1"/>
                </a:solidFill>
                <a:latin typeface="Rockwell Nova" panose="02060503020205020403" pitchFamily="18" charset="0"/>
              </a:rPr>
              <a:t>FUTURE WORK</a:t>
            </a:r>
            <a:endParaRPr lang="en-IN" sz="1800" b="1" dirty="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9CC44-883E-49C7-696A-811C0AA00ECF}"/>
              </a:ext>
            </a:extLst>
          </p:cNvPr>
          <p:cNvSpPr txBox="1"/>
          <p:nvPr/>
        </p:nvSpPr>
        <p:spPr>
          <a:xfrm>
            <a:off x="1460781" y="1499299"/>
            <a:ext cx="92704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chemeClr val="bg1"/>
                </a:solidFill>
                <a:effectLst/>
                <a:latin typeface="Söhne"/>
              </a:rPr>
              <a:t>Automation of data downl</a:t>
            </a:r>
            <a:r>
              <a:rPr lang="en-US" sz="3600" dirty="0">
                <a:solidFill>
                  <a:schemeClr val="bg1"/>
                </a:solidFill>
                <a:latin typeface="Söhne"/>
              </a:rPr>
              <a:t>oad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öhne"/>
              </a:rPr>
              <a:t>Hosting data on cloud database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öhne"/>
              </a:rPr>
              <a:t>Accessing cloud data on Tableau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öhne"/>
              </a:rPr>
              <a:t>Implementation of Machine Learning Models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öhne"/>
              </a:rPr>
              <a:t>Implementation of Live Dashboards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öhne"/>
              </a:rPr>
              <a:t> 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0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>
                <a:solidFill>
                  <a:schemeClr val="accent1"/>
                </a:solidFill>
                <a:latin typeface="Rockwell Nova" panose="02060503020205020403" pitchFamily="18" charset="0"/>
              </a:rPr>
              <a:t>T</a:t>
            </a:r>
            <a:r>
              <a:rPr lang="en-IN" sz="5400" dirty="0">
                <a:solidFill>
                  <a:schemeClr val="bg1"/>
                </a:solidFill>
                <a:latin typeface="Rockwell Nova" panose="02060503020205020403" pitchFamily="18" charset="0"/>
              </a:rPr>
              <a:t>HANK </a:t>
            </a:r>
            <a:r>
              <a:rPr lang="en-IN" sz="5400" b="1" u="sng" dirty="0">
                <a:solidFill>
                  <a:schemeClr val="accent1"/>
                </a:solidFill>
                <a:latin typeface="Rockwell Nova" panose="02060503020205020403" pitchFamily="18" charset="0"/>
              </a:rPr>
              <a:t>Y</a:t>
            </a:r>
            <a:r>
              <a:rPr lang="en-IN" sz="5400" u="sng" dirty="0">
                <a:solidFill>
                  <a:schemeClr val="bg1"/>
                </a:solidFill>
                <a:latin typeface="Rockwell Nova" panose="02060503020205020403" pitchFamily="18" charset="0"/>
              </a:rPr>
              <a:t>OU</a:t>
            </a:r>
            <a:endParaRPr lang="en-IN" sz="3200" u="sng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79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due to lack of financial data literacy and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 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awareness, leading to a knowledge gap.</a:t>
            </a:r>
          </a:p>
        </p:txBody>
      </p:sp>
    </p:spTree>
    <p:extLst>
      <p:ext uri="{BB962C8B-B14F-4D97-AF65-F5344CB8AC3E}">
        <p14:creationId xmlns:p14="http://schemas.microsoft.com/office/powerpoint/2010/main" val="3663964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</p:spTree>
    <p:extLst>
      <p:ext uri="{BB962C8B-B14F-4D97-AF65-F5344CB8AC3E}">
        <p14:creationId xmlns:p14="http://schemas.microsoft.com/office/powerpoint/2010/main" val="89026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</p:spTree>
    <p:extLst>
      <p:ext uri="{BB962C8B-B14F-4D97-AF65-F5344CB8AC3E}">
        <p14:creationId xmlns:p14="http://schemas.microsoft.com/office/powerpoint/2010/main" val="147949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</p:spTree>
    <p:extLst>
      <p:ext uri="{BB962C8B-B14F-4D97-AF65-F5344CB8AC3E}">
        <p14:creationId xmlns:p14="http://schemas.microsoft.com/office/powerpoint/2010/main" val="134069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1161</Words>
  <Application>Microsoft Office PowerPoint</Application>
  <PresentationFormat>Widescreen</PresentationFormat>
  <Paragraphs>353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Rockwell Nova</vt:lpstr>
      <vt:lpstr>Söhne</vt:lpstr>
      <vt:lpstr>Office Theme</vt:lpstr>
      <vt:lpstr>PowerPoint Presentation</vt:lpstr>
      <vt:lpstr>Financial Markets  Vs  Macro-Economic Indicators of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Narapareddy</dc:creator>
  <cp:lastModifiedBy>Santhosh Narapareddy</cp:lastModifiedBy>
  <cp:revision>2</cp:revision>
  <dcterms:created xsi:type="dcterms:W3CDTF">2023-12-04T18:13:40Z</dcterms:created>
  <dcterms:modified xsi:type="dcterms:W3CDTF">2023-12-05T17:26:45Z</dcterms:modified>
</cp:coreProperties>
</file>